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6.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4" r:id="rId4"/>
    <p:sldMasterId id="2147483739" r:id="rId5"/>
    <p:sldMasterId id="2147483762" r:id="rId6"/>
    <p:sldMasterId id="2147483786" r:id="rId7"/>
    <p:sldMasterId id="2147483797" r:id="rId8"/>
    <p:sldMasterId id="2147483802" r:id="rId9"/>
    <p:sldMasterId id="2147483825" r:id="rId10"/>
  </p:sldMasterIdLst>
  <p:notesMasterIdLst>
    <p:notesMasterId r:id="rId23"/>
  </p:notesMasterIdLst>
  <p:handoutMasterIdLst>
    <p:handoutMasterId r:id="rId24"/>
  </p:handoutMasterIdLst>
  <p:sldIdLst>
    <p:sldId id="263" r:id="rId11"/>
    <p:sldId id="264" r:id="rId12"/>
    <p:sldId id="265" r:id="rId13"/>
    <p:sldId id="266" r:id="rId14"/>
    <p:sldId id="267" r:id="rId15"/>
    <p:sldId id="268" r:id="rId16"/>
    <p:sldId id="269" r:id="rId17"/>
    <p:sldId id="273" r:id="rId18"/>
    <p:sldId id="274" r:id="rId19"/>
    <p:sldId id="270" r:id="rId20"/>
    <p:sldId id="271" r:id="rId21"/>
    <p:sldId id="272"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1E4"/>
    <a:srgbClr val="E6E8F2"/>
    <a:srgbClr val="D0D4E8"/>
    <a:srgbClr val="ABE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09" autoAdjust="0"/>
    <p:restoredTop sz="94671" autoAdjust="0"/>
  </p:normalViewPr>
  <p:slideViewPr>
    <p:cSldViewPr>
      <p:cViewPr varScale="1">
        <p:scale>
          <a:sx n="87" d="100"/>
          <a:sy n="87" d="100"/>
        </p:scale>
        <p:origin x="1620" y="90"/>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0"/>
    </p:cViewPr>
  </p:sorterViewPr>
  <p:notesViewPr>
    <p:cSldViewPr>
      <p:cViewPr varScale="1">
        <p:scale>
          <a:sx n="56" d="100"/>
          <a:sy n="56" d="100"/>
        </p:scale>
        <p:origin x="-282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9.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F45B8CD-F359-4D94-8AD1-923710D8C70B}" type="datetimeFigureOut">
              <a:rPr lang="en-US" smtClean="0"/>
              <a:pPr/>
              <a:t>4/27/2018</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135FA1E-2594-4534-BDDE-F96DBDDC8208}" type="slidenum">
              <a:rPr lang="en-IN" smtClean="0"/>
              <a:pPr/>
              <a:t>‹#›</a:t>
            </a:fld>
            <a:endParaRPr lang="en-IN"/>
          </a:p>
        </p:txBody>
      </p:sp>
    </p:spTree>
    <p:extLst>
      <p:ext uri="{BB962C8B-B14F-4D97-AF65-F5344CB8AC3E}">
        <p14:creationId xmlns:p14="http://schemas.microsoft.com/office/powerpoint/2010/main" val="136973005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571644" y="716457"/>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643050" y="4371466"/>
            <a:ext cx="4500594"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14"/>
          <p:cNvSpPr>
            <a:spLocks noChangeArrowheads="1"/>
          </p:cNvSpPr>
          <p:nvPr/>
        </p:nvSpPr>
        <p:spPr bwMode="auto">
          <a:xfrm>
            <a:off x="-27384" y="90949"/>
            <a:ext cx="6500813" cy="232579"/>
          </a:xfrm>
          <a:prstGeom prst="rect">
            <a:avLst/>
          </a:prstGeom>
          <a:noFill/>
          <a:ln w="9525">
            <a:noFill/>
            <a:miter lim="800000"/>
            <a:headEnd/>
            <a:tailEnd/>
          </a:ln>
          <a:effectLst/>
        </p:spPr>
        <p:txBody>
          <a:bodyPr lIns="92446" tIns="46223" rIns="92446" bIns="46223"/>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a:solidFill>
                  <a:schemeClr val="tx1"/>
                </a:solidFill>
                <a:latin typeface="Arial" panose="020B0604020202020204" pitchFamily="34" charset="0"/>
                <a:cs typeface="Arial" panose="020B0604020202020204" pitchFamily="34" charset="0"/>
              </a:rPr>
              <a:t>Introduction to Java Web Services 2.0</a:t>
            </a:r>
            <a:r>
              <a:rPr lang="en-US" sz="1050" baseline="0" dirty="0">
                <a:solidFill>
                  <a:schemeClr val="tx1"/>
                </a:solidFill>
                <a:latin typeface="Arial" panose="020B0604020202020204" pitchFamily="34" charset="0"/>
                <a:cs typeface="Arial" panose="020B0604020202020204" pitchFamily="34" charset="0"/>
              </a:rPr>
              <a:t> </a:t>
            </a:r>
            <a:r>
              <a:rPr lang="en-US" sz="1050" dirty="0">
                <a:solidFill>
                  <a:schemeClr val="tx1"/>
                </a:solidFill>
                <a:latin typeface="Arial" panose="020B0604020202020204" pitchFamily="34" charset="0"/>
                <a:cs typeface="Arial" panose="020B0604020202020204" pitchFamily="34" charset="0"/>
              </a:rPr>
              <a:t>(SOAP &amp; REST)</a:t>
            </a:r>
          </a:p>
        </p:txBody>
      </p:sp>
      <p:sp>
        <p:nvSpPr>
          <p:cNvPr id="9" name="Rectangle 14"/>
          <p:cNvSpPr>
            <a:spLocks noChangeArrowheads="1"/>
          </p:cNvSpPr>
          <p:nvPr/>
        </p:nvSpPr>
        <p:spPr bwMode="auto">
          <a:xfrm>
            <a:off x="3962793" y="8591057"/>
            <a:ext cx="2762530" cy="448235"/>
          </a:xfrm>
          <a:prstGeom prst="rect">
            <a:avLst/>
          </a:prstGeom>
          <a:noFill/>
          <a:ln w="9525">
            <a:noFill/>
            <a:miter lim="800000"/>
            <a:headEnd/>
            <a:tailEnd/>
          </a:ln>
          <a:effectLst/>
        </p:spPr>
        <p:txBody>
          <a:bodyPr lIns="92446" tIns="46223" rIns="92446" bIns="46223"/>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		    Page 0-</a:t>
            </a:r>
            <a:fld id="{BD9FB300-F9DC-4669-88F4-967ABA23CC04}" type="slidenum">
              <a:rPr lang="en-US" sz="1000" smtClean="0">
                <a:latin typeface="Arial" panose="020B0604020202020204" pitchFamily="34" charset="0"/>
                <a:cs typeface="Arial" panose="020B0604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r>
              <a:rPr lang="en-US" sz="1000" dirty="0">
                <a:latin typeface="Arial" panose="020B0604020202020204" pitchFamily="34" charset="0"/>
                <a:cs typeface="Arial" panose="020B0604020202020204" pitchFamily="34" charset="0"/>
              </a:rPr>
              <a:t> </a:t>
            </a:r>
          </a:p>
          <a:p>
            <a:endParaRPr lang="en-US" sz="1000" dirty="0">
              <a:latin typeface="Arial" panose="020B0604020202020204" pitchFamily="34" charset="0"/>
              <a:cs typeface="Arial" panose="020B0604020202020204" pitchFamily="34" charset="0"/>
            </a:endParaRPr>
          </a:p>
        </p:txBody>
      </p:sp>
      <p:sp>
        <p:nvSpPr>
          <p:cNvPr id="10" name="Line 8"/>
          <p:cNvSpPr>
            <a:spLocks noChangeShapeType="1"/>
          </p:cNvSpPr>
          <p:nvPr/>
        </p:nvSpPr>
        <p:spPr bwMode="auto">
          <a:xfrm>
            <a:off x="1428736" y="560354"/>
            <a:ext cx="0" cy="8001000"/>
          </a:xfrm>
          <a:prstGeom prst="line">
            <a:avLst/>
          </a:prstGeom>
          <a:noFill/>
          <a:ln w="9525">
            <a:solidFill>
              <a:schemeClr val="tx1"/>
            </a:solidFill>
            <a:round/>
            <a:headEnd/>
            <a:tailEnd/>
          </a:ln>
          <a:effectLst/>
        </p:spPr>
        <p:txBody>
          <a:bodyPr/>
          <a:lstStyle/>
          <a:p>
            <a:endParaRPr lang="en-US"/>
          </a:p>
        </p:txBody>
      </p:sp>
      <p:sp>
        <p:nvSpPr>
          <p:cNvPr id="11" name="Text Box 9"/>
          <p:cNvSpPr txBox="1">
            <a:spLocks noChangeArrowheads="1"/>
          </p:cNvSpPr>
          <p:nvPr/>
        </p:nvSpPr>
        <p:spPr bwMode="auto">
          <a:xfrm>
            <a:off x="0" y="642910"/>
            <a:ext cx="1357298" cy="461665"/>
          </a:xfrm>
          <a:prstGeom prst="rect">
            <a:avLst/>
          </a:prstGeom>
          <a:noFill/>
          <a:ln w="9525">
            <a:noFill/>
            <a:miter lim="800000"/>
            <a:headEnd/>
            <a:tailEnd/>
          </a:ln>
          <a:effectLst/>
        </p:spPr>
        <p:txBody>
          <a:bodyPr wrap="square">
            <a:spAutoFit/>
          </a:bodyPr>
          <a:lstStyle/>
          <a:p>
            <a:pPr>
              <a:spcBef>
                <a:spcPct val="50000"/>
              </a:spcBef>
            </a:pPr>
            <a:r>
              <a:rPr lang="en-US" sz="1200" b="1" dirty="0">
                <a:latin typeface="Arial" panose="020B0604020202020204" pitchFamily="34" charset="0"/>
                <a:cs typeface="Arial" panose="020B0604020202020204" pitchFamily="34" charset="0"/>
              </a:rPr>
              <a:t>Instructor Notes:</a:t>
            </a:r>
          </a:p>
        </p:txBody>
      </p:sp>
    </p:spTree>
    <p:extLst>
      <p:ext uri="{BB962C8B-B14F-4D97-AF65-F5344CB8AC3E}">
        <p14:creationId xmlns:p14="http://schemas.microsoft.com/office/powerpoint/2010/main" val="208246512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2pPr>
    <a:lvl3pPr marL="9144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3pPr>
    <a:lvl4pPr marL="13716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4pPr>
    <a:lvl5pPr marL="18288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1676916" y="4371466"/>
            <a:ext cx="4500594" cy="4114800"/>
          </a:xfrm>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©2016 Capgemini. All rights reserved.</a:t>
            </a:r>
            <a:br>
              <a:rPr lang="en-US" dirty="0"/>
            </a:br>
            <a:r>
              <a:rPr lang="en-US" dirty="0"/>
              <a:t>The information contained in this document is proprietary and confidential. For Capgemini only.</a:t>
            </a:r>
          </a:p>
        </p:txBody>
      </p:sp>
      <p:sp>
        <p:nvSpPr>
          <p:cNvPr id="5" name="Slide Image Placeholder 4"/>
          <p:cNvSpPr>
            <a:spLocks noGrp="1" noRot="1" noChangeAspect="1"/>
          </p:cNvSpPr>
          <p:nvPr>
            <p:ph type="sldImg"/>
          </p:nvPr>
        </p:nvSpPr>
        <p:spPr>
          <a:xfrm>
            <a:off x="1639888" y="665163"/>
            <a:ext cx="4572000" cy="3429000"/>
          </a:xfrm>
        </p:spPr>
      </p:sp>
    </p:spTree>
    <p:extLst>
      <p:ext uri="{BB962C8B-B14F-4D97-AF65-F5344CB8AC3E}">
        <p14:creationId xmlns:p14="http://schemas.microsoft.com/office/powerpoint/2010/main" val="33498698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665163"/>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1505841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649288"/>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28419159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682625"/>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4073726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665163"/>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3124216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89088" y="649288"/>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1914534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682625"/>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29822497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682625"/>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2954162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649288"/>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885698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682625"/>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1251230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614363"/>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2637077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614363"/>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20493848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3.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16.pn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21.png"/><Relationship Id="rId5" Type="http://schemas.openxmlformats.org/officeDocument/2006/relationships/image" Target="../media/image18.png"/><Relationship Id="rId15" Type="http://schemas.openxmlformats.org/officeDocument/2006/relationships/image" Target="../media/image22.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0.png"/><Relationship Id="rId14" Type="http://schemas.openxmlformats.org/officeDocument/2006/relationships/hyperlink" Target="http://www.capgemini.com/"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3.png"/><Relationship Id="rId1" Type="http://schemas.openxmlformats.org/officeDocument/2006/relationships/slideMaster" Target="../slideMasters/slideMaster3.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5.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5.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9.svg"/><Relationship Id="rId4" Type="http://schemas.openxmlformats.org/officeDocument/2006/relationships/image" Target="../media/image26.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27.png"/><Relationship Id="rId1" Type="http://schemas.openxmlformats.org/officeDocument/2006/relationships/slideMaster" Target="../slideMasters/slideMaster3.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svg"/><Relationship Id="rId2" Type="http://schemas.openxmlformats.org/officeDocument/2006/relationships/image" Target="../media/image28.pn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4.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30.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31.png"/><Relationship Id="rId1" Type="http://schemas.openxmlformats.org/officeDocument/2006/relationships/slideMaster" Target="../slideMasters/slideMaster4.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1.png"/><Relationship Id="rId1" Type="http://schemas.openxmlformats.org/officeDocument/2006/relationships/slideMaster" Target="../slideMasters/slideMaster4.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32.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4.xml"/><Relationship Id="rId1" Type="http://schemas.openxmlformats.org/officeDocument/2006/relationships/tags" Target="../tags/tag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slideMaster" Target="../slideMasters/slideMaster4.xml"/><Relationship Id="rId1" Type="http://schemas.openxmlformats.org/officeDocument/2006/relationships/tags" Target="../tags/tag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5.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6.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1.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3.png"/><Relationship Id="rId1" Type="http://schemas.openxmlformats.org/officeDocument/2006/relationships/slideMaster" Target="../slideMasters/slideMaster6.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4.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7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5.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7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16.png"/><Relationship Id="rId1" Type="http://schemas.openxmlformats.org/officeDocument/2006/relationships/slideMaster" Target="../slideMasters/slideMaster6.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8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6.xml"/><Relationship Id="rId6" Type="http://schemas.openxmlformats.org/officeDocument/2006/relationships/hyperlink" Target="http://www.twitter.com/capgemini" TargetMode="External"/><Relationship Id="rId11" Type="http://schemas.openxmlformats.org/officeDocument/2006/relationships/image" Target="../media/image21.png"/><Relationship Id="rId5" Type="http://schemas.openxmlformats.org/officeDocument/2006/relationships/image" Target="../media/image18.png"/><Relationship Id="rId15" Type="http://schemas.openxmlformats.org/officeDocument/2006/relationships/image" Target="../media/image22.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0.png"/><Relationship Id="rId14" Type="http://schemas.openxmlformats.org/officeDocument/2006/relationships/hyperlink" Target="http://www.capgemini.com/" TargetMode="Externa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3.png"/><Relationship Id="rId1" Type="http://schemas.openxmlformats.org/officeDocument/2006/relationships/slideMaster" Target="../slideMasters/slideMaster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5.sv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4.png"/><Relationship Id="rId1" Type="http://schemas.openxmlformats.org/officeDocument/2006/relationships/slideMaster" Target="../slideMasters/slideMaster7.xml"/><Relationship Id="rId4" Type="http://schemas.openxmlformats.org/officeDocument/2006/relationships/hyperlink" Target="https://www.capgemini.com/optimize-your-business-and-it-operations" TargetMode="Externa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7.xml"/><Relationship Id="rId4" Type="http://schemas.openxmlformats.org/officeDocument/2006/relationships/hyperlink" Target="https://www.capgemini.com/optimize-your-business-and-it-operations" TargetMode="Externa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5.png"/><Relationship Id="rId1" Type="http://schemas.openxmlformats.org/officeDocument/2006/relationships/slideMaster" Target="../slideMasters/slideMaster7.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9.svg"/><Relationship Id="rId4" Type="http://schemas.openxmlformats.org/officeDocument/2006/relationships/image" Target="../media/image26.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27.png"/><Relationship Id="rId1" Type="http://schemas.openxmlformats.org/officeDocument/2006/relationships/slideMaster" Target="../slideMasters/slideMaster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8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svg"/><Relationship Id="rId2" Type="http://schemas.openxmlformats.org/officeDocument/2006/relationships/image" Target="../media/image28.png"/><Relationship Id="rId1" Type="http://schemas.openxmlformats.org/officeDocument/2006/relationships/slideMaster" Target="../slideMasters/slideMaster7.xml"/><Relationship Id="rId6" Type="http://schemas.openxmlformats.org/officeDocument/2006/relationships/image" Target="../media/image1.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4.sv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9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30.png"/><Relationship Id="rId1" Type="http://schemas.openxmlformats.org/officeDocument/2006/relationships/slideMaster" Target="../slideMasters/slideMaster7.xml"/><Relationship Id="rId4" Type="http://schemas.openxmlformats.org/officeDocument/2006/relationships/hyperlink" Target="https://www.capgemini.com/optimize-your-business-and-it-operations" TargetMode="Externa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741638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476540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702675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342026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a:t>Click icon to add chart</a:t>
            </a:r>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a:t>Click icon to add chart</a:t>
            </a:r>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a:t>Click icon to add chart</a:t>
            </a:r>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a:t>Click icon to add chart</a:t>
            </a:r>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65026676"/>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a:t>Click icon to add picture</a:t>
            </a:r>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7214218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7609146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178128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221817127"/>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10198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19268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3741598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7305507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a:t>Click icon to add chart</a:t>
            </a:r>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a:t>Click icon to add chart</a:t>
            </a:r>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a:t>Click icon to add chart</a:t>
            </a:r>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a:t>Click icon to add chart</a:t>
            </a:r>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45687700"/>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75798413"/>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3055259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429574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a:t>Edit Master text styles</a:t>
            </a:r>
          </a:p>
          <a:p>
            <a:pPr lvl="1"/>
            <a:r>
              <a:rPr lang="en-US"/>
              <a:t>Second level</a:t>
            </a:r>
          </a:p>
          <a:p>
            <a:pPr lvl="2"/>
            <a:r>
              <a:rPr lang="en-US"/>
              <a:t>Third level</a:t>
            </a:r>
          </a:p>
          <a:p>
            <a:pPr lvl="3"/>
            <a:r>
              <a:rPr lang="en-US"/>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2969601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255686220"/>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98267467"/>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7907833"/>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96072396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11870550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3738892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006564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1303902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641453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107076381"/>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2131149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7285485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195747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40201119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52299402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a:t>Click icon to add picture</a:t>
            </a:r>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0713056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55830736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a:t>Click icon to add table</a:t>
            </a:r>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17238995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a:t>Click icon to add chart</a:t>
            </a:r>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a:t>Click icon to add chart</a:t>
            </a:r>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4888220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a:t>Click icon to add table</a:t>
            </a:r>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30553521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a:t>Click icon to add SmartArt graphic</a:t>
            </a:r>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4801537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622228988"/>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a:t>Click icon to add table</a:t>
            </a:r>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4247008562"/>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475272604"/>
      </p:ext>
    </p:extLst>
  </p:cSld>
  <p:clrMapOvr>
    <a:masterClrMapping/>
  </p:clrMapOvr>
  <p:extLst mod="1">
    <p:ext uri="{DCECCB84-F9BA-43D5-87BE-67443E8EF086}">
      <p15:sldGuideLst xmlns:p15="http://schemas.microsoft.com/office/powerpoint/2012/main">
        <p15:guide id="3" pos="7219">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251221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191466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spTree>
    <p:extLst>
      <p:ext uri="{BB962C8B-B14F-4D97-AF65-F5344CB8AC3E}">
        <p14:creationId xmlns:p14="http://schemas.microsoft.com/office/powerpoint/2010/main" val="2638843904"/>
      </p:ext>
    </p:extLst>
  </p:cSld>
  <p:clrMapOvr>
    <a:masterClrMapping/>
  </p:clrMapOvr>
  <p:extLst mod="1">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408921929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406112545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2437888718"/>
      </p:ext>
    </p:extLst>
  </p:cSld>
  <p:clrMapOvr>
    <a:masterClrMapping/>
  </p:clrMapOvr>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08358747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21266"/>
            <a:ext cx="8229600" cy="792162"/>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4/27/2018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383249895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Referenc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58000" y="1828800"/>
            <a:ext cx="2286000" cy="1539740"/>
          </a:xfrm>
          <a:prstGeom prst="rect">
            <a:avLst/>
          </a:prstGeom>
        </p:spPr>
      </p:pic>
    </p:spTree>
    <p:extLst>
      <p:ext uri="{BB962C8B-B14F-4D97-AF65-F5344CB8AC3E}">
        <p14:creationId xmlns:p14="http://schemas.microsoft.com/office/powerpoint/2010/main" val="191838979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Referenc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21756"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58000" y="1828800"/>
            <a:ext cx="2286000" cy="1646126"/>
          </a:xfrm>
          <a:prstGeom prst="rect">
            <a:avLst/>
          </a:prstGeom>
        </p:spPr>
      </p:pic>
    </p:spTree>
    <p:extLst>
      <p:ext uri="{BB962C8B-B14F-4D97-AF65-F5344CB8AC3E}">
        <p14:creationId xmlns:p14="http://schemas.microsoft.com/office/powerpoint/2010/main" val="142924902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137090078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56805690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3407708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21266"/>
            <a:ext cx="8229600" cy="792162"/>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4/27/2018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234082573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a:t>Click icon to add picture</a:t>
            </a:r>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01092450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a:t>Click icon to add picture</a:t>
            </a:r>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73036532"/>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3136078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33215950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52162801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a:t>Click icon to add chart</a:t>
            </a:r>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a:t>Click icon to add chart</a:t>
            </a:r>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a:t>Click icon to add chart</a:t>
            </a:r>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a:t>Click icon to add chart</a:t>
            </a:r>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8732186"/>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a:t>Click icon to add picture</a:t>
            </a:r>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92287165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4266122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09320260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080771893"/>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Referenc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58000" y="1828800"/>
            <a:ext cx="2286000" cy="1539740"/>
          </a:xfrm>
          <a:prstGeom prst="rect">
            <a:avLst/>
          </a:prstGeom>
        </p:spPr>
      </p:pic>
    </p:spTree>
    <p:extLst>
      <p:ext uri="{BB962C8B-B14F-4D97-AF65-F5344CB8AC3E}">
        <p14:creationId xmlns:p14="http://schemas.microsoft.com/office/powerpoint/2010/main" val="325021636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7603865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4339137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390882083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a:t>Click icon to add chart</a:t>
            </a:r>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a:t>Click icon to add chart</a:t>
            </a:r>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a:t>Click icon to add chart</a:t>
            </a:r>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a:t>Click icon to add chart</a:t>
            </a:r>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346203168"/>
      </p:ext>
    </p:extLst>
  </p:cSld>
  <p:clrMapOvr>
    <a:overrideClrMapping bg1="lt1" tx1="dk1" bg2="lt2" tx2="dk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54659487"/>
      </p:ext>
    </p:extLst>
  </p:cSld>
  <p:clrMapOvr>
    <a:overrideClrMapping bg1="lt1" tx1="dk1" bg2="lt2" tx2="dk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37228354"/>
      </p:ext>
    </p:extLst>
  </p:cSld>
  <p:clrMapOvr>
    <a:overrideClrMapping bg1="lt1" tx1="dk1" bg2="lt2" tx2="dk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5377828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a:t>Edit Master text styles</a:t>
            </a:r>
          </a:p>
          <a:p>
            <a:pPr lvl="1"/>
            <a:r>
              <a:rPr lang="en-US"/>
              <a:t>Second level</a:t>
            </a:r>
          </a:p>
          <a:p>
            <a:pPr lvl="2"/>
            <a:r>
              <a:rPr lang="en-US"/>
              <a:t>Third level</a:t>
            </a:r>
          </a:p>
          <a:p>
            <a:pPr lvl="3"/>
            <a:r>
              <a:rPr lang="en-US"/>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72908142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07218088"/>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36307343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Referenc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21756"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58000" y="1828800"/>
            <a:ext cx="2286000" cy="1646126"/>
          </a:xfrm>
          <a:prstGeom prst="rect">
            <a:avLst/>
          </a:prstGeom>
        </p:spPr>
      </p:pic>
    </p:spTree>
    <p:extLst>
      <p:ext uri="{BB962C8B-B14F-4D97-AF65-F5344CB8AC3E}">
        <p14:creationId xmlns:p14="http://schemas.microsoft.com/office/powerpoint/2010/main" val="32517488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8543972"/>
      </p:ext>
    </p:extLst>
  </p:cSld>
  <p:clrMapOvr>
    <a:overrideClrMapping bg1="lt1" tx1="dk1" bg2="lt2" tx2="dk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929845609"/>
      </p:ext>
    </p:extLst>
  </p:cSld>
  <p:clrMapOvr>
    <a:overrideClrMapping bg1="lt1" tx1="dk1" bg2="lt2" tx2="dk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163386187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3677274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0459511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18835492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680437142"/>
      </p:ext>
    </p:extLst>
  </p:cSld>
  <p:clrMapOvr>
    <a:overrideClrMapping bg1="lt1" tx1="dk1" bg2="lt2" tx2="dk2" accent1="accent1" accent2="accent2" accent3="accent3" accent4="accent4" accent5="accent5" accent6="accent6" hlink="hlink" folHlink="folHlink"/>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41739436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8030348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33257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a:t>Click icon to add picture</a:t>
            </a:r>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79631807"/>
      </p:ext>
    </p:extLst>
  </p:cSld>
  <p:clrMapOvr>
    <a:overrideClrMapping bg1="lt1" tx1="dk1" bg2="lt2" tx2="dk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38305460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852056305"/>
      </p:ext>
    </p:extLst>
  </p:cSld>
  <p:clrMapOvr>
    <a:overrideClrMapping bg1="lt1" tx1="dk1" bg2="lt2" tx2="dk2" accent1="accent1" accent2="accent2" accent3="accent3" accent4="accent4" accent5="accent5" accent6="accent6" hlink="hlink" folHlink="folHlink"/>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426884497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a:t>Click icon to add table</a:t>
            </a:r>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405575242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a:t>Click icon to add chart</a:t>
            </a:r>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a:t>Click icon to add chart</a:t>
            </a:r>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26800719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a:t>Click icon to add table</a:t>
            </a:r>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34107699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a:t>Click icon to add SmartArt graphic</a:t>
            </a:r>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62732726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529288591"/>
      </p:ext>
    </p:extLst>
  </p:cSld>
  <p:clrMapOvr>
    <a:overrideClrMapping bg1="lt1" tx1="dk1" bg2="lt2" tx2="dk2" accent1="accent1" accent2="accent2" accent3="accent3" accent4="accent4" accent5="accent5" accent6="accent6" hlink="hlink" folHlink="folHlink"/>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a:t>Click icon to add table</a:t>
            </a:r>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91553742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sv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 Type="http://schemas.openxmlformats.org/officeDocument/2006/relationships/slideLayout" Target="../slideLayouts/slideLayout11.xml"/><Relationship Id="rId21" Type="http://schemas.openxmlformats.org/officeDocument/2006/relationships/slideLayout" Target="../slideLayouts/slideLayout29.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image" Target="../media/image2.svg"/><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image" Target="../media/image1.png"/><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theme" Target="../theme/theme2.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image" Target="../media/image1.png"/><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theme" Target="../theme/theme3.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19" Type="http://schemas.openxmlformats.org/officeDocument/2006/relationships/image" Target="../media/image2.svg"/><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theme" Target="../theme/theme4.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9.xml"/><Relationship Id="rId7" Type="http://schemas.openxmlformats.org/officeDocument/2006/relationships/image" Target="../media/image2.svg"/><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image" Target="../media/image1.png"/><Relationship Id="rId5" Type="http://schemas.openxmlformats.org/officeDocument/2006/relationships/theme" Target="../theme/theme5.xml"/><Relationship Id="rId4" Type="http://schemas.openxmlformats.org/officeDocument/2006/relationships/slideLayout" Target="../slideLayouts/slideLayout6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image" Target="../media/image2.svg"/><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image" Target="../media/image1.png"/><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theme" Target="../theme/theme6.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image" Target="../media/image1.png"/><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theme" Target="../theme/theme7.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10" Type="http://schemas.openxmlformats.org/officeDocument/2006/relationships/slideLayout" Target="../slideLayouts/slideLayout92.xml"/><Relationship Id="rId19" Type="http://schemas.openxmlformats.org/officeDocument/2006/relationships/image" Target="../media/image2.svg"/><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0">
            <a:extLst>
              <a:ext uri="{96DAC541-7B7A-43D3-8B79-37D633B846F1}">
                <asvg:svgBlip xmlns:asvg="http://schemas.microsoft.com/office/drawing/2016/SVG/main" xmlns="" r:embed="rId11"/>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452290917"/>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82" r:id="rId5"/>
    <p:sldLayoutId id="2147483783" r:id="rId6"/>
    <p:sldLayoutId id="2147483784" r:id="rId7"/>
    <p:sldLayoutId id="2147483785" r:id="rId8"/>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4">
            <a:extLst>
              <a:ext uri="{96DAC541-7B7A-43D3-8B79-37D633B846F1}">
                <asvg:svgBlip xmlns:asvg="http://schemas.microsoft.com/office/drawing/2016/SVG/main" xmlns="" r:embed="rId25"/>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2552739071"/>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8">
            <a:extLst>
              <a:ext uri="{96DAC541-7B7A-43D3-8B79-37D633B846F1}">
                <asvg:svgBlip xmlns:asvg="http://schemas.microsoft.com/office/drawing/2016/SVG/main" xmlns=""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516665318"/>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026063470"/>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Lst>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6">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970326103"/>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4">
            <a:extLst>
              <a:ext uri="{96DAC541-7B7A-43D3-8B79-37D633B846F1}">
                <asvg:svgBlip xmlns:asvg="http://schemas.microsoft.com/office/drawing/2016/SVG/main" xmlns="" r:embed="rId25"/>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483063288"/>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 id="2147483820" r:id="rId18"/>
    <p:sldLayoutId id="2147483821" r:id="rId19"/>
    <p:sldLayoutId id="2147483822" r:id="rId20"/>
    <p:sldLayoutId id="2147483823" r:id="rId21"/>
    <p:sldLayoutId id="2147483824" r:id="rId22"/>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8">
            <a:extLst>
              <a:ext uri="{96DAC541-7B7A-43D3-8B79-37D633B846F1}">
                <asvg:svgBlip xmlns:asvg="http://schemas.microsoft.com/office/drawing/2016/SVG/main" xmlns=""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2180300000"/>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 id="2147483840" r:id="rId15"/>
    <p:sldLayoutId id="2147483841"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3" Type="http://schemas.openxmlformats.org/officeDocument/2006/relationships/hyperlink" Target="https://docs.oracle.com/javaee/6/tutorial/doc/giepu.html" TargetMode="External"/><Relationship Id="rId2" Type="http://schemas.openxmlformats.org/officeDocument/2006/relationships/notesSlide" Target="../notesSlides/notesSlide10.xml"/><Relationship Id="rId1" Type="http://schemas.openxmlformats.org/officeDocument/2006/relationships/slideLayout" Target="../slideLayouts/slideLayout55.xml"/><Relationship Id="rId5" Type="http://schemas.openxmlformats.org/officeDocument/2006/relationships/hyperlink" Target="http://www.service-architecture.com/articles/web-services/web_services_explained.html" TargetMode="External"/><Relationship Id="rId4" Type="http://schemas.openxmlformats.org/officeDocument/2006/relationships/hyperlink" Target="https://docs.oracle.com/javaee/6/tutorial/doc/bnayl.html"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467544" y="2662334"/>
            <a:ext cx="5400600" cy="1429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defTabSz="914342" eaLnBrk="1" hangingPunct="1">
              <a:lnSpc>
                <a:spcPct val="85000"/>
              </a:lnSpc>
              <a:spcBef>
                <a:spcPct val="0"/>
              </a:spcBef>
            </a:pPr>
            <a:r>
              <a:rPr lang="en-US" sz="3700" b="1" dirty="0" err="1">
                <a:solidFill>
                  <a:schemeClr val="tx2"/>
                </a:solidFill>
                <a:ea typeface="+mj-ea"/>
              </a:rPr>
              <a:t>RESTFul</a:t>
            </a:r>
            <a:r>
              <a:rPr lang="en-US" sz="3700" b="1" dirty="0">
                <a:solidFill>
                  <a:schemeClr val="tx2"/>
                </a:solidFill>
                <a:ea typeface="+mj-ea"/>
              </a:rPr>
              <a:t> Web Services with Spring</a:t>
            </a:r>
          </a:p>
          <a:p>
            <a:pPr eaLnBrk="1" hangingPunct="1"/>
            <a:r>
              <a:rPr lang="en-US" sz="2400" dirty="0">
                <a:solidFill>
                  <a:schemeClr val="tx2"/>
                </a:solidFill>
              </a:rPr>
              <a:t>Lesson 00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References</a:t>
            </a:r>
            <a:endParaRPr lang="en-US" sz="2400" dirty="0"/>
          </a:p>
        </p:txBody>
      </p:sp>
      <p:sp>
        <p:nvSpPr>
          <p:cNvPr id="2" name="Content Placeholder 1"/>
          <p:cNvSpPr>
            <a:spLocks noGrp="1"/>
          </p:cNvSpPr>
          <p:nvPr>
            <p:ph idx="1"/>
          </p:nvPr>
        </p:nvSpPr>
        <p:spPr>
          <a:xfrm>
            <a:off x="298516" y="1494766"/>
            <a:ext cx="6505732" cy="4643751"/>
          </a:xfrm>
        </p:spPr>
        <p:txBody>
          <a:bodyPr/>
          <a:lstStyle/>
          <a:p>
            <a:endParaRPr lang="en-US" dirty="0">
              <a:solidFill>
                <a:schemeClr val="tx2"/>
              </a:solidFill>
            </a:endParaRPr>
          </a:p>
          <a:p>
            <a:r>
              <a:rPr lang="en-US" dirty="0" err="1">
                <a:solidFill>
                  <a:schemeClr val="tx2"/>
                </a:solidFill>
              </a:rPr>
              <a:t>WebLinks</a:t>
            </a:r>
            <a:r>
              <a:rPr lang="en-US" dirty="0">
                <a:solidFill>
                  <a:schemeClr val="tx2"/>
                </a:solidFill>
              </a:rPr>
              <a:t>:</a:t>
            </a:r>
            <a:endParaRPr lang="en-US" dirty="0">
              <a:solidFill>
                <a:schemeClr val="tx2"/>
              </a:solidFill>
              <a:hlinkClick r:id="rId3"/>
            </a:endParaRPr>
          </a:p>
          <a:p>
            <a:r>
              <a:rPr lang="en-US" dirty="0">
                <a:hlinkClick r:id="rId3"/>
              </a:rPr>
              <a:t>RESTful Java Web Services by Jose Sandoval</a:t>
            </a:r>
          </a:p>
          <a:p>
            <a:r>
              <a:rPr lang="en-US" dirty="0">
                <a:hlinkClick r:id="rId3"/>
              </a:rPr>
              <a:t>https://docs.oracle.com/javaee/6/tutorial/doc/giepu.html</a:t>
            </a:r>
            <a:endParaRPr lang="en-US" dirty="0"/>
          </a:p>
          <a:p>
            <a:r>
              <a:rPr lang="en-US" dirty="0">
                <a:hlinkClick r:id="rId4"/>
              </a:rPr>
              <a:t>https://docs.oracle.com/javaee/6/tutorial/doc/bnayl.html</a:t>
            </a:r>
            <a:endParaRPr lang="en-US" dirty="0"/>
          </a:p>
          <a:p>
            <a:r>
              <a:rPr lang="en-US" dirty="0">
                <a:hlinkClick r:id="rId5"/>
              </a:rPr>
              <a:t>http://www.service-architecture.com/articles/web-services/web_services_explained.html</a:t>
            </a:r>
            <a:endParaRPr lang="en-US" dirty="0"/>
          </a:p>
          <a:p>
            <a:endParaRPr lang="en-US" dirty="0"/>
          </a:p>
          <a:p>
            <a:r>
              <a:rPr lang="en-US" dirty="0">
                <a:solidFill>
                  <a:schemeClr val="tx2"/>
                </a:solidFill>
              </a:rPr>
              <a:t>Books</a:t>
            </a:r>
          </a:p>
          <a:p>
            <a:r>
              <a:rPr lang="en-US" dirty="0">
                <a:solidFill>
                  <a:schemeClr val="tx2"/>
                </a:solidFill>
              </a:rPr>
              <a:t>RESTful Web Services (O’Reilly) By Richardson &amp; Ruby</a:t>
            </a:r>
          </a:p>
          <a:p>
            <a:r>
              <a:rPr lang="en-US" dirty="0">
                <a:solidFill>
                  <a:schemeClr val="tx2"/>
                </a:solidFill>
              </a:rPr>
              <a:t>Spring REST by Sudha </a:t>
            </a:r>
            <a:r>
              <a:rPr lang="en-US" dirty="0" err="1">
                <a:solidFill>
                  <a:schemeClr val="tx2"/>
                </a:solidFill>
              </a:rPr>
              <a:t>Belida</a:t>
            </a:r>
            <a:r>
              <a:rPr lang="en-US" dirty="0">
                <a:solidFill>
                  <a:schemeClr val="tx2"/>
                </a:solidFill>
              </a:rPr>
              <a:t>, Balaji Varanasi</a:t>
            </a:r>
          </a:p>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Next Step Courses (if applicable)</a:t>
            </a:r>
            <a:endParaRPr lang="en-US" sz="2400" dirty="0"/>
          </a:p>
        </p:txBody>
      </p:sp>
      <p:sp>
        <p:nvSpPr>
          <p:cNvPr id="2" name="Content Placeholder 1"/>
          <p:cNvSpPr>
            <a:spLocks noGrp="1"/>
          </p:cNvSpPr>
          <p:nvPr>
            <p:ph idx="1"/>
          </p:nvPr>
        </p:nvSpPr>
        <p:spPr/>
        <p:txBody>
          <a:bodyPr/>
          <a:lstStyle/>
          <a:p>
            <a:r>
              <a:rPr lang="en-US" dirty="0"/>
              <a:t>Integrating Java Web Services with Spring based applications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23528" y="577851"/>
            <a:ext cx="8229600" cy="792162"/>
          </a:xfrm>
        </p:spPr>
        <p:txBody>
          <a:bodyPr>
            <a:normAutofit/>
          </a:bodyPr>
          <a:lstStyle/>
          <a:p>
            <a:r>
              <a:rPr lang="en-US" dirty="0"/>
              <a:t>Other Parallel Technology Areas</a:t>
            </a:r>
            <a:endParaRPr lang="en-US" sz="2400" dirty="0"/>
          </a:p>
        </p:txBody>
      </p:sp>
      <p:sp>
        <p:nvSpPr>
          <p:cNvPr id="2" name="Content Placeholder 1"/>
          <p:cNvSpPr>
            <a:spLocks noGrp="1"/>
          </p:cNvSpPr>
          <p:nvPr>
            <p:ph idx="1"/>
          </p:nvPr>
        </p:nvSpPr>
        <p:spPr/>
        <p:txBody>
          <a:bodyPr/>
          <a:lstStyle/>
          <a:p>
            <a:r>
              <a:rPr lang="en-US" dirty="0"/>
              <a:t>Web services are often compared to remote procedure call</a:t>
            </a:r>
          </a:p>
          <a:p>
            <a:r>
              <a:rPr lang="en-US" dirty="0"/>
              <a:t>Web services can also be mapped to CORBA</a:t>
            </a:r>
          </a:p>
        </p:txBody>
      </p:sp>
      <p:sp>
        <p:nvSpPr>
          <p:cNvPr id="4" name="Footer Placeholder 3"/>
          <p:cNvSpPr>
            <a:spLocks noGrp="1"/>
          </p:cNvSpPr>
          <p:nvPr>
            <p:ph type="ftr" sz="quarter" idx="11"/>
          </p:nvPr>
        </p:nvSpPr>
        <p:spPr/>
        <p:txBody>
          <a:bodyPr/>
          <a:lstStyle/>
          <a:p>
            <a:r>
              <a:rPr lang="en-US"/>
              <a:t>Capgemini Internal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Group 53"/>
          <p:cNvGraphicFramePr>
            <a:graphicFrameLocks noGrp="1"/>
          </p:cNvGraphicFramePr>
          <p:nvPr>
            <p:ph type="dgm" sz="quarter" idx="11"/>
            <p:extLst>
              <p:ext uri="{D42A27DB-BD31-4B8C-83A1-F6EECF244321}">
                <p14:modId xmlns:p14="http://schemas.microsoft.com/office/powerpoint/2010/main" val="261028309"/>
              </p:ext>
            </p:extLst>
          </p:nvPr>
        </p:nvGraphicFramePr>
        <p:xfrm>
          <a:off x="467544" y="2636912"/>
          <a:ext cx="6808788" cy="3069832"/>
        </p:xfrm>
        <a:graphic>
          <a:graphicData uri="http://schemas.openxmlformats.org/drawingml/2006/table">
            <a:tbl>
              <a:tblPr/>
              <a:tblGrid>
                <a:gridCol w="851099">
                  <a:extLst>
                    <a:ext uri="{9D8B030D-6E8A-4147-A177-3AD203B41FA5}">
                      <a16:colId xmlns:a16="http://schemas.microsoft.com/office/drawing/2014/main" xmlns="" val="20000"/>
                    </a:ext>
                  </a:extLst>
                </a:gridCol>
                <a:gridCol w="1229364">
                  <a:extLst>
                    <a:ext uri="{9D8B030D-6E8A-4147-A177-3AD203B41FA5}">
                      <a16:colId xmlns:a16="http://schemas.microsoft.com/office/drawing/2014/main" xmlns="" val="20001"/>
                    </a:ext>
                  </a:extLst>
                </a:gridCol>
                <a:gridCol w="1450020">
                  <a:extLst>
                    <a:ext uri="{9D8B030D-6E8A-4147-A177-3AD203B41FA5}">
                      <a16:colId xmlns:a16="http://schemas.microsoft.com/office/drawing/2014/main" xmlns="" val="20002"/>
                    </a:ext>
                  </a:extLst>
                </a:gridCol>
                <a:gridCol w="1386975">
                  <a:extLst>
                    <a:ext uri="{9D8B030D-6E8A-4147-A177-3AD203B41FA5}">
                      <a16:colId xmlns:a16="http://schemas.microsoft.com/office/drawing/2014/main" xmlns="" val="20003"/>
                    </a:ext>
                  </a:extLst>
                </a:gridCol>
                <a:gridCol w="1891330">
                  <a:extLst>
                    <a:ext uri="{9D8B030D-6E8A-4147-A177-3AD203B41FA5}">
                      <a16:colId xmlns:a16="http://schemas.microsoft.com/office/drawing/2014/main" xmlns="" val="20004"/>
                    </a:ext>
                  </a:extLst>
                </a:gridCol>
              </a:tblGrid>
              <a:tr h="579578">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cap="none" normalizeH="0" baseline="0" dirty="0">
                          <a:ln>
                            <a:noFill/>
                          </a:ln>
                          <a:solidFill>
                            <a:schemeClr val="tx1"/>
                          </a:solidFill>
                          <a:effectLst/>
                          <a:latin typeface="+mn-lt"/>
                        </a:rPr>
                        <a:t>Date</a:t>
                      </a: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cap="none" normalizeH="0" baseline="0" dirty="0">
                          <a:ln>
                            <a:noFill/>
                          </a:ln>
                          <a:solidFill>
                            <a:schemeClr val="tx1"/>
                          </a:solidFill>
                          <a:effectLst/>
                          <a:latin typeface="+mn-lt"/>
                        </a:rPr>
                        <a:t>Course Version No.</a:t>
                      </a: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cap="none" normalizeH="0" baseline="0" dirty="0">
                          <a:ln>
                            <a:noFill/>
                          </a:ln>
                          <a:solidFill>
                            <a:schemeClr val="tx1"/>
                          </a:solidFill>
                          <a:effectLst/>
                          <a:latin typeface="+mn-lt"/>
                        </a:rPr>
                        <a:t>Software Version No.</a:t>
                      </a: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cap="none" normalizeH="0" baseline="0" dirty="0">
                          <a:ln>
                            <a:noFill/>
                          </a:ln>
                          <a:solidFill>
                            <a:schemeClr val="tx1"/>
                          </a:solidFill>
                          <a:effectLst/>
                          <a:latin typeface="+mn-lt"/>
                        </a:rPr>
                        <a:t>Developer / SME</a:t>
                      </a: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cap="none" normalizeH="0" baseline="0" dirty="0">
                          <a:ln>
                            <a:noFill/>
                          </a:ln>
                          <a:solidFill>
                            <a:schemeClr val="tx1"/>
                          </a:solidFill>
                          <a:effectLst/>
                          <a:latin typeface="+mn-lt"/>
                        </a:rPr>
                        <a:t>Change Record Remarks</a:t>
                      </a: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579578">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200" b="1" i="0" u="none" strike="noStrike" cap="none" normalizeH="0" baseline="0" dirty="0">
                        <a:ln>
                          <a:noFill/>
                        </a:ln>
                        <a:solidFill>
                          <a:schemeClr val="tx1"/>
                        </a:solidFill>
                        <a:effectLst/>
                        <a:latin typeface="+mn-lt"/>
                      </a:endParaRP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cap="none" normalizeH="0" baseline="0" dirty="0">
                          <a:ln>
                            <a:noFill/>
                          </a:ln>
                          <a:solidFill>
                            <a:schemeClr val="tx1"/>
                          </a:solidFill>
                          <a:effectLst/>
                          <a:latin typeface="+mn-lt"/>
                        </a:rPr>
                        <a:t>1.0</a:t>
                      </a: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cap="none" normalizeH="0" baseline="0" dirty="0">
                          <a:ln>
                            <a:noFill/>
                          </a:ln>
                          <a:solidFill>
                            <a:schemeClr val="tx1"/>
                          </a:solidFill>
                          <a:effectLst/>
                          <a:latin typeface="+mn-lt"/>
                        </a:rPr>
                        <a:t>2.0</a:t>
                      </a: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cap="none" normalizeH="0" baseline="0" dirty="0">
                          <a:ln>
                            <a:noFill/>
                          </a:ln>
                          <a:solidFill>
                            <a:schemeClr val="tx1"/>
                          </a:solidFill>
                          <a:effectLst/>
                          <a:latin typeface="+mn-lt"/>
                        </a:rPr>
                        <a:t>Hema G</a:t>
                      </a: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cap="none" normalizeH="0" baseline="0" dirty="0">
                          <a:ln>
                            <a:noFill/>
                          </a:ln>
                          <a:solidFill>
                            <a:schemeClr val="tx1"/>
                          </a:solidFill>
                          <a:effectLst/>
                          <a:latin typeface="+mn-lt"/>
                        </a:rPr>
                        <a:t>Created New Course</a:t>
                      </a: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1089607">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defRPr/>
                      </a:pPr>
                      <a:r>
                        <a:rPr kumimoji="0" lang="en-US" sz="1200" b="1" i="0" u="none" strike="noStrike" kern="1200" cap="none" normalizeH="0" baseline="0" dirty="0">
                          <a:ln>
                            <a:noFill/>
                          </a:ln>
                          <a:solidFill>
                            <a:schemeClr val="tx1"/>
                          </a:solidFill>
                          <a:effectLst/>
                          <a:latin typeface="+mn-lt"/>
                          <a:ea typeface="+mn-ea"/>
                          <a:cs typeface="+mn-cs"/>
                        </a:rPr>
                        <a:t>May-2016</a:t>
                      </a:r>
                    </a:p>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200" b="1" i="0" u="none" strike="noStrike" cap="none" normalizeH="0" baseline="0" dirty="0">
                        <a:ln>
                          <a:noFill/>
                        </a:ln>
                        <a:solidFill>
                          <a:schemeClr val="tx2"/>
                        </a:solidFill>
                        <a:effectLst/>
                        <a:latin typeface="+mn-lt"/>
                      </a:endParaRP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defRPr/>
                      </a:pPr>
                      <a:r>
                        <a:rPr kumimoji="0" lang="en-US" sz="1200" b="1" i="0" u="none" strike="noStrike" kern="1200" cap="none" normalizeH="0" baseline="0" dirty="0">
                          <a:ln>
                            <a:noFill/>
                          </a:ln>
                          <a:solidFill>
                            <a:schemeClr val="tx1"/>
                          </a:solidFill>
                          <a:effectLst/>
                          <a:latin typeface="+mn-lt"/>
                          <a:ea typeface="+mn-ea"/>
                          <a:cs typeface="+mn-cs"/>
                        </a:rPr>
                        <a:t>2.0</a:t>
                      </a:r>
                    </a:p>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200" b="1" i="0" u="none" strike="noStrike" cap="none" normalizeH="0" baseline="0" dirty="0">
                        <a:ln>
                          <a:noFill/>
                        </a:ln>
                        <a:solidFill>
                          <a:schemeClr val="tx2"/>
                        </a:solidFill>
                        <a:effectLst/>
                        <a:latin typeface="+mn-lt"/>
                      </a:endParaRP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kern="1200" cap="none" normalizeH="0" baseline="0" dirty="0">
                          <a:ln>
                            <a:noFill/>
                          </a:ln>
                          <a:solidFill>
                            <a:schemeClr val="tx1"/>
                          </a:solidFill>
                          <a:effectLst/>
                          <a:latin typeface="+mn-lt"/>
                          <a:ea typeface="+mn-ea"/>
                          <a:cs typeface="+mn-cs"/>
                        </a:rPr>
                        <a:t>2.0</a:t>
                      </a:r>
                      <a:endParaRPr kumimoji="0" lang="en-US" sz="1200" b="1" i="0" u="none" strike="noStrike" cap="none" normalizeH="0" baseline="0" dirty="0">
                        <a:ln>
                          <a:noFill/>
                        </a:ln>
                        <a:solidFill>
                          <a:schemeClr val="tx2"/>
                        </a:solidFill>
                        <a:effectLst/>
                        <a:latin typeface="+mn-lt"/>
                      </a:endParaRP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defRPr/>
                      </a:pPr>
                      <a:r>
                        <a:rPr kumimoji="0" lang="en-US" sz="1200" b="1" i="0" u="none" strike="noStrike" kern="1200" cap="none" normalizeH="0" baseline="0" dirty="0">
                          <a:ln>
                            <a:noFill/>
                          </a:ln>
                          <a:solidFill>
                            <a:schemeClr val="tx1"/>
                          </a:solidFill>
                          <a:effectLst/>
                          <a:latin typeface="+mn-lt"/>
                          <a:ea typeface="+mn-ea"/>
                          <a:cs typeface="+mn-cs"/>
                        </a:rPr>
                        <a:t>Yukti A Valecha</a:t>
                      </a:r>
                    </a:p>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200" b="1" i="0" u="none" strike="noStrike" cap="none" normalizeH="0" baseline="0" dirty="0">
                        <a:ln>
                          <a:noFill/>
                        </a:ln>
                        <a:solidFill>
                          <a:schemeClr val="tx2"/>
                        </a:solidFill>
                        <a:effectLst/>
                        <a:latin typeface="+mn-lt"/>
                      </a:endParaRP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cap="none" normalizeH="0" baseline="0" dirty="0">
                          <a:ln>
                            <a:noFill/>
                          </a:ln>
                          <a:solidFill>
                            <a:schemeClr val="tx1"/>
                          </a:solidFill>
                          <a:effectLst/>
                          <a:latin typeface="+mn-lt"/>
                        </a:rPr>
                        <a:t>Modified as per TOC for ELTP</a:t>
                      </a:r>
                      <a:endParaRPr kumimoji="0" lang="en-US" sz="1200" b="1" i="0" u="none" strike="noStrike" cap="none" normalizeH="0" baseline="0" dirty="0">
                        <a:ln>
                          <a:noFill/>
                        </a:ln>
                        <a:solidFill>
                          <a:schemeClr val="tx2"/>
                        </a:solidFill>
                        <a:effectLst/>
                        <a:latin typeface="+mn-lt"/>
                      </a:endParaRP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821069">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defRPr/>
                      </a:pPr>
                      <a:r>
                        <a:rPr kumimoji="0" lang="en-US" sz="1200" b="1" i="0" u="none" strike="noStrike" kern="1200" cap="none" normalizeH="0" baseline="0" dirty="0">
                          <a:ln>
                            <a:noFill/>
                          </a:ln>
                          <a:solidFill>
                            <a:schemeClr val="tx1"/>
                          </a:solidFill>
                          <a:effectLst/>
                          <a:latin typeface="+mn-lt"/>
                          <a:ea typeface="+mn-ea"/>
                          <a:cs typeface="+mn-cs"/>
                        </a:rPr>
                        <a:t>Fe-2018</a:t>
                      </a: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defRPr/>
                      </a:pPr>
                      <a:r>
                        <a:rPr kumimoji="0" lang="en-US" sz="1200" b="1" i="0" u="none" strike="noStrike" kern="1200" cap="none" normalizeH="0" baseline="0" dirty="0">
                          <a:ln>
                            <a:noFill/>
                          </a:ln>
                          <a:solidFill>
                            <a:schemeClr val="tx1"/>
                          </a:solidFill>
                          <a:effectLst/>
                          <a:latin typeface="+mn-lt"/>
                          <a:ea typeface="+mn-ea"/>
                          <a:cs typeface="+mn-cs"/>
                        </a:rPr>
                        <a:t>3.0</a:t>
                      </a: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defRPr/>
                      </a:pPr>
                      <a:r>
                        <a:rPr kumimoji="0" lang="en-US" sz="1200" b="1" i="0" u="none" strike="noStrike" kern="1200" cap="none" normalizeH="0" baseline="0" dirty="0">
                          <a:ln>
                            <a:noFill/>
                          </a:ln>
                          <a:solidFill>
                            <a:schemeClr val="tx1"/>
                          </a:solidFill>
                          <a:effectLst/>
                          <a:latin typeface="+mn-lt"/>
                          <a:ea typeface="+mn-ea"/>
                          <a:cs typeface="+mn-cs"/>
                        </a:rPr>
                        <a:t>Spring 4.0</a:t>
                      </a: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defRPr/>
                      </a:pPr>
                      <a:r>
                        <a:rPr kumimoji="0" lang="en-US" sz="1200" b="1" i="0" u="none" strike="noStrike" kern="1200" cap="none" normalizeH="0" baseline="0" dirty="0">
                          <a:ln>
                            <a:noFill/>
                          </a:ln>
                          <a:solidFill>
                            <a:schemeClr val="tx1"/>
                          </a:solidFill>
                          <a:effectLst/>
                          <a:latin typeface="+mn-lt"/>
                          <a:ea typeface="+mn-ea"/>
                          <a:cs typeface="+mn-cs"/>
                        </a:rPr>
                        <a:t>Anjulata</a:t>
                      </a: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defRPr/>
                      </a:pPr>
                      <a:r>
                        <a:rPr kumimoji="0" lang="en-US" sz="1200" b="1" i="0" u="none" strike="noStrike" kern="1200" cap="none" normalizeH="0" baseline="0" dirty="0">
                          <a:ln>
                            <a:noFill/>
                          </a:ln>
                          <a:solidFill>
                            <a:schemeClr val="tx1"/>
                          </a:solidFill>
                          <a:effectLst/>
                          <a:latin typeface="+mn-lt"/>
                          <a:ea typeface="+mn-ea"/>
                          <a:cs typeface="+mn-cs"/>
                        </a:rPr>
                        <a:t>Added topics as per BU requirements</a:t>
                      </a: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452253689"/>
                  </a:ext>
                </a:extLst>
              </a:tr>
            </a:tbl>
          </a:graphicData>
        </a:graphic>
      </p:graphicFrame>
      <p:sp>
        <p:nvSpPr>
          <p:cNvPr id="3" name="Title 2"/>
          <p:cNvSpPr>
            <a:spLocks noGrp="1"/>
          </p:cNvSpPr>
          <p:nvPr>
            <p:ph type="title"/>
          </p:nvPr>
        </p:nvSpPr>
        <p:spPr>
          <a:xfrm>
            <a:off x="323528" y="719456"/>
            <a:ext cx="4374356" cy="863600"/>
          </a:xfrm>
        </p:spPr>
        <p:txBody>
          <a:bodyPr>
            <a:normAutofit/>
          </a:bodyPr>
          <a:lstStyle/>
          <a:p>
            <a:r>
              <a:rPr lang="en-US" sz="2800" dirty="0"/>
              <a:t>Document History</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79512" y="404664"/>
            <a:ext cx="9144000" cy="1001713"/>
          </a:xfrm>
        </p:spPr>
        <p:txBody>
          <a:bodyPr>
            <a:normAutofit/>
          </a:bodyPr>
          <a:lstStyle/>
          <a:p>
            <a:r>
              <a:rPr lang="en-US" sz="2000" dirty="0"/>
              <a:t>Course Goals and Non Goals</a:t>
            </a:r>
          </a:p>
        </p:txBody>
      </p:sp>
      <p:sp>
        <p:nvSpPr>
          <p:cNvPr id="3" name="Content Placeholder 2"/>
          <p:cNvSpPr>
            <a:spLocks noGrp="1"/>
          </p:cNvSpPr>
          <p:nvPr>
            <p:ph idx="4294967295"/>
          </p:nvPr>
        </p:nvSpPr>
        <p:spPr>
          <a:xfrm>
            <a:off x="298450" y="1495425"/>
            <a:ext cx="8845550" cy="4643438"/>
          </a:xfrm>
        </p:spPr>
        <p:txBody>
          <a:bodyPr>
            <a:normAutofit/>
          </a:bodyPr>
          <a:lstStyle/>
          <a:p>
            <a:r>
              <a:rPr lang="en-US" sz="1800" dirty="0"/>
              <a:t>Course Goals</a:t>
            </a:r>
          </a:p>
          <a:p>
            <a:pPr lvl="1"/>
            <a:r>
              <a:rPr lang="en-US" sz="1800" dirty="0"/>
              <a:t>Learning core concepts of Java Web Services version 2.0 </a:t>
            </a:r>
          </a:p>
          <a:p>
            <a:pPr lvl="1"/>
            <a:r>
              <a:rPr lang="en-US" sz="1800" dirty="0"/>
              <a:t>Developing applications using JWS2.0 API stack</a:t>
            </a:r>
          </a:p>
          <a:p>
            <a:pPr lvl="1"/>
            <a:r>
              <a:rPr lang="en-US" sz="1800" dirty="0"/>
              <a:t>Developing REST </a:t>
            </a:r>
            <a:r>
              <a:rPr lang="en-US" sz="1800" dirty="0" err="1"/>
              <a:t>WebService</a:t>
            </a:r>
            <a:r>
              <a:rPr lang="en-US" sz="1800" dirty="0"/>
              <a:t> with Spring Framework</a:t>
            </a:r>
          </a:p>
          <a:p>
            <a:pPr lvl="1"/>
            <a:endParaRPr lang="en-US" sz="1800" dirty="0"/>
          </a:p>
          <a:p>
            <a:endParaRPr lang="en-US" sz="1800" dirty="0"/>
          </a:p>
          <a:p>
            <a:r>
              <a:rPr lang="en-US" sz="1800" dirty="0"/>
              <a:t>Course Non Goals </a:t>
            </a:r>
          </a:p>
          <a:p>
            <a:pPr lvl="1"/>
            <a:r>
              <a:rPr lang="en-US" sz="1800" dirty="0"/>
              <a:t>Developing Enterprise applications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11"/>
          </p:nvPr>
        </p:nvSpPr>
        <p:spPr>
          <a:xfrm>
            <a:off x="251520" y="775196"/>
            <a:ext cx="4176464" cy="5307607"/>
          </a:xfrm>
        </p:spPr>
        <p:txBody>
          <a:bodyPr>
            <a:normAutofit fontScale="40000" lnSpcReduction="20000"/>
          </a:bodyPr>
          <a:lstStyle/>
          <a:p>
            <a:r>
              <a:rPr lang="en-US" dirty="0"/>
              <a:t>Java 1.6 or higher</a:t>
            </a:r>
          </a:p>
          <a:p>
            <a:r>
              <a:rPr lang="en-US" dirty="0"/>
              <a:t>Servlet/JSP</a:t>
            </a:r>
          </a:p>
          <a:p>
            <a:r>
              <a:rPr lang="en-US" dirty="0"/>
              <a:t>HTML/XML</a:t>
            </a:r>
          </a:p>
          <a:p>
            <a:r>
              <a:rPr lang="en-US" dirty="0"/>
              <a:t>Spring Framework</a:t>
            </a:r>
          </a:p>
          <a:p>
            <a:r>
              <a:rPr lang="en-US" dirty="0"/>
              <a:t>Concepts of Spring MVC framework</a:t>
            </a:r>
          </a:p>
          <a:p>
            <a:r>
              <a:rPr lang="en-US" dirty="0"/>
              <a:t>Tools</a:t>
            </a:r>
          </a:p>
          <a:p>
            <a:pPr lvl="1"/>
            <a:r>
              <a:rPr lang="en-US" dirty="0"/>
              <a:t>Eclipse</a:t>
            </a:r>
          </a:p>
          <a:p>
            <a:pPr lvl="1"/>
            <a:r>
              <a:rPr lang="en-US" dirty="0" err="1"/>
              <a:t>Wildfly</a:t>
            </a:r>
            <a:r>
              <a:rPr lang="en-US" dirty="0"/>
              <a:t> 8.0 or above</a:t>
            </a:r>
          </a:p>
          <a:p>
            <a:pPr lvl="2"/>
            <a:endParaRPr lang="en-US" dirty="0"/>
          </a:p>
        </p:txBody>
      </p:sp>
      <p:sp>
        <p:nvSpPr>
          <p:cNvPr id="7" name="Title 6"/>
          <p:cNvSpPr>
            <a:spLocks noGrp="1"/>
          </p:cNvSpPr>
          <p:nvPr>
            <p:ph type="title" idx="4294967295"/>
          </p:nvPr>
        </p:nvSpPr>
        <p:spPr>
          <a:xfrm>
            <a:off x="107504" y="243450"/>
            <a:ext cx="2699792" cy="548679"/>
          </a:xfrm>
        </p:spPr>
        <p:txBody>
          <a:bodyPr>
            <a:normAutofit/>
          </a:bodyPr>
          <a:lstStyle/>
          <a:p>
            <a:r>
              <a:rPr lang="en-US" sz="2800" dirty="0"/>
              <a:t>Pre-requisites</a:t>
            </a:r>
            <a:endParaRPr lang="en-US" sz="3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11"/>
          </p:nvPr>
        </p:nvSpPr>
        <p:spPr/>
        <p:txBody>
          <a:bodyPr/>
          <a:lstStyle/>
          <a:p>
            <a:r>
              <a:rPr lang="en-US" dirty="0"/>
              <a:t>Developers, Programmers.</a:t>
            </a:r>
          </a:p>
        </p:txBody>
      </p:sp>
      <p:sp>
        <p:nvSpPr>
          <p:cNvPr id="7" name="Title 6"/>
          <p:cNvSpPr>
            <a:spLocks noGrp="1"/>
          </p:cNvSpPr>
          <p:nvPr>
            <p:ph type="title" idx="4294967295"/>
          </p:nvPr>
        </p:nvSpPr>
        <p:spPr>
          <a:xfrm>
            <a:off x="5795963" y="2705100"/>
            <a:ext cx="3348037" cy="1001713"/>
          </a:xfrm>
        </p:spPr>
        <p:txBody>
          <a:bodyPr>
            <a:normAutofit/>
          </a:bodyPr>
          <a:lstStyle/>
          <a:p>
            <a:r>
              <a:rPr lang="en-US" dirty="0"/>
              <a:t>Intended Audience</a:t>
            </a:r>
            <a:endParaRPr lang="en-US"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51520" y="218280"/>
            <a:ext cx="9144000" cy="1001713"/>
          </a:xfrm>
        </p:spPr>
        <p:txBody>
          <a:bodyPr>
            <a:normAutofit/>
          </a:bodyPr>
          <a:lstStyle/>
          <a:p>
            <a:r>
              <a:rPr lang="en-US" sz="2000" dirty="0"/>
              <a:t>Day Wise Schedule</a:t>
            </a:r>
          </a:p>
        </p:txBody>
      </p:sp>
      <p:sp>
        <p:nvSpPr>
          <p:cNvPr id="2" name="Content Placeholder 1"/>
          <p:cNvSpPr>
            <a:spLocks noGrp="1"/>
          </p:cNvSpPr>
          <p:nvPr>
            <p:ph idx="4294967295"/>
          </p:nvPr>
        </p:nvSpPr>
        <p:spPr>
          <a:xfrm>
            <a:off x="255256" y="1052736"/>
            <a:ext cx="7884616" cy="4637088"/>
          </a:xfrm>
        </p:spPr>
        <p:txBody>
          <a:bodyPr/>
          <a:lstStyle/>
          <a:p>
            <a:r>
              <a:rPr lang="en-US" sz="1800" dirty="0"/>
              <a:t>Day 1</a:t>
            </a:r>
          </a:p>
          <a:p>
            <a:pPr lvl="1"/>
            <a:r>
              <a:rPr lang="en-US" sz="1600" dirty="0"/>
              <a:t>Lesson 1: Introduction to Web Services</a:t>
            </a:r>
          </a:p>
          <a:p>
            <a:pPr lvl="1"/>
            <a:r>
              <a:rPr lang="en-US" sz="1600" dirty="0" smtClean="0"/>
              <a:t>Lesson 2: </a:t>
            </a:r>
            <a:r>
              <a:rPr lang="en-US" sz="1600" b="1" dirty="0"/>
              <a:t>Introduction to REST</a:t>
            </a:r>
            <a:endParaRPr lang="en-US" sz="1600" dirty="0"/>
          </a:p>
          <a:p>
            <a:pPr lvl="1"/>
            <a:r>
              <a:rPr lang="en-US" sz="1600" dirty="0" smtClean="0"/>
              <a:t>Lesson 3: </a:t>
            </a:r>
            <a:r>
              <a:rPr lang="en-US" sz="1600" dirty="0" err="1"/>
              <a:t>RESTFul</a:t>
            </a:r>
            <a:r>
              <a:rPr lang="en-US" sz="1600" dirty="0"/>
              <a:t> Spring</a:t>
            </a:r>
          </a:p>
          <a:p>
            <a:pPr lvl="1"/>
            <a:r>
              <a:rPr lang="en-US" sz="1600" dirty="0" smtClean="0"/>
              <a:t>Lesson 4: </a:t>
            </a:r>
            <a:r>
              <a:rPr lang="en-US" sz="1600" dirty="0"/>
              <a:t>Exception Handling in Spring </a:t>
            </a:r>
            <a:r>
              <a:rPr lang="en-US" sz="1600" dirty="0" smtClean="0"/>
              <a:t>REST</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98516" y="402781"/>
            <a:ext cx="8229600" cy="792162"/>
          </a:xfrm>
        </p:spPr>
        <p:txBody>
          <a:bodyPr>
            <a:normAutofit/>
          </a:bodyPr>
          <a:lstStyle/>
          <a:p>
            <a:r>
              <a:rPr lang="en-US" sz="2000" dirty="0"/>
              <a:t>Table of Contents</a:t>
            </a:r>
          </a:p>
        </p:txBody>
      </p:sp>
      <p:sp>
        <p:nvSpPr>
          <p:cNvPr id="2" name="Content Placeholder 1"/>
          <p:cNvSpPr>
            <a:spLocks noGrp="1"/>
          </p:cNvSpPr>
          <p:nvPr>
            <p:ph idx="1"/>
          </p:nvPr>
        </p:nvSpPr>
        <p:spPr>
          <a:xfrm>
            <a:off x="298516" y="1412776"/>
            <a:ext cx="8712115" cy="4725741"/>
          </a:xfrm>
        </p:spPr>
        <p:txBody>
          <a:bodyPr/>
          <a:lstStyle/>
          <a:p>
            <a:r>
              <a:rPr lang="en-US" sz="1800" dirty="0"/>
              <a:t>Lesson 1: Introduction to Web Services </a:t>
            </a:r>
          </a:p>
          <a:p>
            <a:pPr marL="342900" lvl="1" indent="0">
              <a:buNone/>
            </a:pPr>
            <a:r>
              <a:rPr lang="en-US" sz="1600" dirty="0"/>
              <a:t>1.1. What are Web Services?</a:t>
            </a:r>
          </a:p>
          <a:p>
            <a:pPr marL="342900" lvl="1" indent="0">
              <a:buNone/>
            </a:pPr>
            <a:r>
              <a:rPr lang="en-US" sz="1600" dirty="0"/>
              <a:t>1.2. HTTP and SOAP Messages</a:t>
            </a:r>
          </a:p>
          <a:p>
            <a:pPr marL="342900" lvl="1" indent="0">
              <a:buNone/>
            </a:pPr>
            <a:r>
              <a:rPr lang="en-US" sz="1600" dirty="0"/>
              <a:t>1.3: Overview of JAX-WS and JAX-RS</a:t>
            </a:r>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15180" y="402781"/>
            <a:ext cx="8229600" cy="579755"/>
          </a:xfrm>
        </p:spPr>
        <p:txBody>
          <a:bodyPr>
            <a:normAutofit/>
          </a:bodyPr>
          <a:lstStyle/>
          <a:p>
            <a:r>
              <a:rPr lang="en-US" sz="2000" dirty="0"/>
              <a:t>Table of Contents</a:t>
            </a:r>
          </a:p>
        </p:txBody>
      </p:sp>
      <p:sp>
        <p:nvSpPr>
          <p:cNvPr id="2" name="Content Placeholder 1"/>
          <p:cNvSpPr>
            <a:spLocks noGrp="1"/>
          </p:cNvSpPr>
          <p:nvPr>
            <p:ph idx="1"/>
          </p:nvPr>
        </p:nvSpPr>
        <p:spPr>
          <a:xfrm>
            <a:off x="215942" y="1165099"/>
            <a:ext cx="8712115" cy="5373813"/>
          </a:xfrm>
        </p:spPr>
        <p:txBody>
          <a:bodyPr>
            <a:normAutofit/>
          </a:bodyPr>
          <a:lstStyle/>
          <a:p>
            <a:r>
              <a:rPr lang="en-US" sz="1800" dirty="0"/>
              <a:t>Lesson </a:t>
            </a:r>
            <a:r>
              <a:rPr lang="en-US" sz="1800" dirty="0" smtClean="0"/>
              <a:t>2: </a:t>
            </a:r>
            <a:r>
              <a:rPr lang="en-US" sz="1800" b="1" dirty="0"/>
              <a:t>Introduction to REST</a:t>
            </a:r>
            <a:endParaRPr lang="en-US" sz="1800" dirty="0"/>
          </a:p>
          <a:p>
            <a:r>
              <a:rPr lang="en-US" sz="1200" dirty="0"/>
              <a:t>	</a:t>
            </a:r>
            <a:r>
              <a:rPr lang="en-US" sz="1600" dirty="0" smtClean="0"/>
              <a:t>2.1 </a:t>
            </a:r>
            <a:r>
              <a:rPr lang="en-US" sz="1600" dirty="0"/>
              <a:t>REST fundamentals</a:t>
            </a:r>
          </a:p>
          <a:p>
            <a:pPr lvl="1" indent="0">
              <a:buNone/>
            </a:pPr>
            <a:r>
              <a:rPr lang="en-US" sz="1600" dirty="0"/>
              <a:t>	</a:t>
            </a:r>
            <a:r>
              <a:rPr lang="en-US" sz="1600" dirty="0" smtClean="0"/>
              <a:t>2.2 </a:t>
            </a:r>
            <a:r>
              <a:rPr lang="en-US" sz="1600" dirty="0"/>
              <a:t>Principle of REST</a:t>
            </a:r>
          </a:p>
          <a:p>
            <a:pPr lvl="1" indent="0">
              <a:buNone/>
            </a:pPr>
            <a:r>
              <a:rPr lang="en-US" sz="1600" dirty="0"/>
              <a:t>	</a:t>
            </a:r>
            <a:r>
              <a:rPr lang="en-US" sz="1600" dirty="0" smtClean="0"/>
              <a:t>2.3 </a:t>
            </a:r>
            <a:r>
              <a:rPr lang="en-US" sz="1600" dirty="0"/>
              <a:t>REST resources and their representations</a:t>
            </a:r>
          </a:p>
          <a:p>
            <a:pPr lvl="1" indent="0">
              <a:buNone/>
            </a:pPr>
            <a:r>
              <a:rPr lang="en-US" sz="1600" dirty="0"/>
              <a:t>	</a:t>
            </a:r>
            <a:r>
              <a:rPr lang="en-US" sz="1600" dirty="0" smtClean="0"/>
              <a:t>2.4 </a:t>
            </a:r>
            <a:r>
              <a:rPr lang="en-US" sz="1600" dirty="0"/>
              <a:t>HTTP methods</a:t>
            </a:r>
          </a:p>
          <a:p>
            <a:r>
              <a:rPr lang="en-US" altLang="en-US" sz="1600" dirty="0"/>
              <a:t>	</a:t>
            </a:r>
            <a:r>
              <a:rPr lang="en-US" altLang="en-US" sz="1600" dirty="0" smtClean="0"/>
              <a:t>2.5 </a:t>
            </a:r>
            <a:r>
              <a:rPr lang="en-US" altLang="en-US" sz="1600" dirty="0"/>
              <a:t>List of REST Frameworks</a:t>
            </a:r>
          </a:p>
          <a:p>
            <a:r>
              <a:rPr lang="en-US" altLang="en-US" sz="1600" dirty="0"/>
              <a:t>	</a:t>
            </a:r>
            <a:r>
              <a:rPr lang="en-US" altLang="en-US" sz="1600" dirty="0" smtClean="0"/>
              <a:t>2.6 </a:t>
            </a:r>
            <a:r>
              <a:rPr lang="en-US" altLang="en-US" sz="1600" dirty="0"/>
              <a:t>Benefits of RESTful Design</a:t>
            </a:r>
          </a:p>
          <a:p>
            <a:pPr marL="285750" indent="-285750">
              <a:buFont typeface="Arial" panose="020B0604020202020204" pitchFamily="34" charset="0"/>
              <a:buChar char="•"/>
            </a:pPr>
            <a:endParaRPr lang="en-US" dirty="0">
              <a:solidFill>
                <a:schemeClr val="tx2"/>
              </a:solidFill>
            </a:endParaRPr>
          </a:p>
          <a:p>
            <a:pPr lvl="1"/>
            <a:endParaRPr lang="en-US" dirty="0"/>
          </a:p>
          <a:p>
            <a:endParaRPr lang="en-US" dirty="0"/>
          </a:p>
        </p:txBody>
      </p:sp>
    </p:spTree>
    <p:extLst>
      <p:ext uri="{BB962C8B-B14F-4D97-AF65-F5344CB8AC3E}">
        <p14:creationId xmlns:p14="http://schemas.microsoft.com/office/powerpoint/2010/main" val="4183049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15180" y="402781"/>
            <a:ext cx="8229600" cy="579755"/>
          </a:xfrm>
        </p:spPr>
        <p:txBody>
          <a:bodyPr>
            <a:normAutofit/>
          </a:bodyPr>
          <a:lstStyle/>
          <a:p>
            <a:r>
              <a:rPr lang="en-US" sz="2000" dirty="0"/>
              <a:t>Table of Contents</a:t>
            </a:r>
          </a:p>
        </p:txBody>
      </p:sp>
      <p:sp>
        <p:nvSpPr>
          <p:cNvPr id="2" name="Content Placeholder 1"/>
          <p:cNvSpPr>
            <a:spLocks noGrp="1"/>
          </p:cNvSpPr>
          <p:nvPr>
            <p:ph idx="1"/>
          </p:nvPr>
        </p:nvSpPr>
        <p:spPr>
          <a:xfrm>
            <a:off x="215942" y="1165099"/>
            <a:ext cx="8712115" cy="5373813"/>
          </a:xfrm>
        </p:spPr>
        <p:txBody>
          <a:bodyPr>
            <a:normAutofit/>
          </a:bodyPr>
          <a:lstStyle/>
          <a:p>
            <a:r>
              <a:rPr lang="en-US" sz="1800" dirty="0"/>
              <a:t>Lesson </a:t>
            </a:r>
            <a:r>
              <a:rPr lang="en-US" sz="1800" dirty="0" smtClean="0"/>
              <a:t>3:RESTFul </a:t>
            </a:r>
            <a:r>
              <a:rPr lang="en-US" sz="1800" dirty="0"/>
              <a:t>Spring</a:t>
            </a:r>
          </a:p>
          <a:p>
            <a:pPr marL="685800" lvl="2" indent="0">
              <a:buNone/>
            </a:pPr>
            <a:r>
              <a:rPr lang="en-US" sz="1600" i="1" dirty="0" smtClean="0"/>
              <a:t>3.1 </a:t>
            </a:r>
            <a:r>
              <a:rPr lang="en-US" sz="1600" i="1" dirty="0"/>
              <a:t>Spring MVC traditional workflow vs Spring MVC REST Workflow</a:t>
            </a:r>
          </a:p>
          <a:p>
            <a:pPr marL="685800" lvl="2" indent="0">
              <a:buNone/>
            </a:pPr>
            <a:r>
              <a:rPr lang="en-US" sz="1600" dirty="0" smtClean="0"/>
              <a:t>3.2 </a:t>
            </a:r>
            <a:r>
              <a:rPr lang="en-US" sz="1600" dirty="0"/>
              <a:t>Using the @</a:t>
            </a:r>
            <a:r>
              <a:rPr lang="en-US" sz="1600" dirty="0" err="1"/>
              <a:t>ResponseBody</a:t>
            </a:r>
            <a:r>
              <a:rPr lang="en-US" sz="1600" dirty="0"/>
              <a:t> Annotation</a:t>
            </a:r>
          </a:p>
          <a:p>
            <a:pPr marL="685800" lvl="2" indent="0">
              <a:buNone/>
            </a:pPr>
            <a:r>
              <a:rPr lang="en-US" sz="1600" dirty="0" smtClean="0"/>
              <a:t>3.3 </a:t>
            </a:r>
            <a:r>
              <a:rPr lang="en-US" sz="1600" dirty="0"/>
              <a:t>Life cycle of a Request in Spring MVC Restful</a:t>
            </a:r>
            <a:endParaRPr lang="en-US" sz="1600" i="1" dirty="0"/>
          </a:p>
          <a:p>
            <a:pPr marL="685800" lvl="2" indent="0">
              <a:buNone/>
            </a:pPr>
            <a:r>
              <a:rPr lang="en-US" sz="1600" dirty="0" smtClean="0"/>
              <a:t>3.4 </a:t>
            </a:r>
            <a:r>
              <a:rPr lang="en-US" sz="1600" dirty="0"/>
              <a:t>Why REST Controller ?</a:t>
            </a:r>
          </a:p>
          <a:p>
            <a:pPr marL="685800" lvl="2" indent="0">
              <a:buNone/>
            </a:pPr>
            <a:r>
              <a:rPr lang="en-US" sz="1600" i="1" dirty="0" smtClean="0"/>
              <a:t>3.5 </a:t>
            </a:r>
            <a:r>
              <a:rPr lang="en-US" sz="1600" i="1" dirty="0"/>
              <a:t>Spring 4.x MVC RESTful Web Services Workflow</a:t>
            </a:r>
          </a:p>
          <a:p>
            <a:pPr marL="685800" lvl="2" indent="0">
              <a:buNone/>
            </a:pPr>
            <a:r>
              <a:rPr lang="en-US" sz="1600" dirty="0" smtClean="0"/>
              <a:t>3.6 </a:t>
            </a:r>
            <a:r>
              <a:rPr lang="en-US" sz="1600" dirty="0"/>
              <a:t>REST Controller</a:t>
            </a:r>
          </a:p>
          <a:p>
            <a:pPr marL="685800" lvl="2" indent="0">
              <a:buNone/>
            </a:pPr>
            <a:r>
              <a:rPr lang="en-US" sz="1600" dirty="0" smtClean="0"/>
              <a:t>3.7 </a:t>
            </a:r>
            <a:r>
              <a:rPr lang="en-US" sz="1600" dirty="0"/>
              <a:t>RESTful URLs – HTTP methods</a:t>
            </a:r>
          </a:p>
          <a:p>
            <a:pPr marL="685800" lvl="2" indent="0">
              <a:lnSpc>
                <a:spcPct val="100000"/>
              </a:lnSpc>
              <a:buNone/>
            </a:pPr>
            <a:r>
              <a:rPr lang="en-US" sz="1600" dirty="0" smtClean="0"/>
              <a:t>3.7 </a:t>
            </a:r>
            <a:r>
              <a:rPr lang="en-US" sz="1600" dirty="0"/>
              <a:t>Cross-Origin Resource Sharing (CORS)</a:t>
            </a:r>
          </a:p>
          <a:p>
            <a:pPr marL="685800" lvl="2" indent="0">
              <a:lnSpc>
                <a:spcPct val="100000"/>
              </a:lnSpc>
              <a:buNone/>
            </a:pPr>
            <a:r>
              <a:rPr lang="en-US" sz="1650" dirty="0" smtClean="0"/>
              <a:t>3.9 </a:t>
            </a:r>
            <a:r>
              <a:rPr lang="en-US" sz="1650" dirty="0"/>
              <a:t>@</a:t>
            </a:r>
            <a:r>
              <a:rPr lang="en-US" sz="1650" dirty="0" err="1"/>
              <a:t>RequestBody</a:t>
            </a:r>
            <a:r>
              <a:rPr lang="en-US" sz="1650" dirty="0"/>
              <a:t> annotation</a:t>
            </a:r>
            <a:endParaRPr lang="en-US" sz="1450" dirty="0"/>
          </a:p>
          <a:p>
            <a:endParaRPr lang="en-US" altLang="en-US" sz="1600" dirty="0"/>
          </a:p>
          <a:p>
            <a:endParaRPr lang="en-US" altLang="en-US" sz="1600" dirty="0"/>
          </a:p>
          <a:p>
            <a:r>
              <a:rPr lang="en-US" sz="1800" dirty="0"/>
              <a:t>Lesson </a:t>
            </a:r>
            <a:r>
              <a:rPr lang="en-US" sz="1800" dirty="0" smtClean="0"/>
              <a:t>4: </a:t>
            </a:r>
            <a:r>
              <a:rPr lang="en-US" sz="1800" dirty="0"/>
              <a:t>Exception Handling in Spring REST</a:t>
            </a:r>
          </a:p>
          <a:p>
            <a:r>
              <a:rPr lang="en-US" sz="1700" dirty="0"/>
              <a:t>	</a:t>
            </a:r>
            <a:r>
              <a:rPr lang="en-US" sz="1600" dirty="0" smtClean="0"/>
              <a:t>4.1 </a:t>
            </a:r>
            <a:r>
              <a:rPr lang="en-US" sz="1600" dirty="0"/>
              <a:t>Exception handling at controller level</a:t>
            </a:r>
          </a:p>
          <a:p>
            <a:pPr lvl="1" indent="0">
              <a:buNone/>
            </a:pPr>
            <a:r>
              <a:rPr lang="en-US" sz="1600" dirty="0"/>
              <a:t>	</a:t>
            </a:r>
            <a:r>
              <a:rPr lang="en-US" sz="1600" dirty="0" smtClean="0"/>
              <a:t>4.2 </a:t>
            </a:r>
            <a:r>
              <a:rPr lang="en-US" sz="1600" dirty="0"/>
              <a:t>Exception handling at application level</a:t>
            </a:r>
          </a:p>
          <a:p>
            <a:endParaRPr lang="en-US" sz="1950" dirty="0"/>
          </a:p>
          <a:p>
            <a:pPr marL="685800" lvl="2" indent="0">
              <a:buNone/>
            </a:pPr>
            <a:endParaRPr lang="en-US" sz="1600" dirty="0"/>
          </a:p>
          <a:p>
            <a:pPr marL="285750" indent="-285750">
              <a:buFont typeface="Arial" panose="020B0604020202020204" pitchFamily="34" charset="0"/>
              <a:buChar char="•"/>
            </a:pPr>
            <a:endParaRPr lang="en-US" dirty="0">
              <a:solidFill>
                <a:schemeClr val="tx2"/>
              </a:solidFill>
            </a:endParaRPr>
          </a:p>
          <a:p>
            <a:pPr lvl="1"/>
            <a:endParaRPr lang="en-US" dirty="0"/>
          </a:p>
          <a:p>
            <a:endParaRPr lang="en-US" dirty="0"/>
          </a:p>
        </p:txBody>
      </p:sp>
    </p:spTree>
    <p:extLst>
      <p:ext uri="{BB962C8B-B14F-4D97-AF65-F5344CB8AC3E}">
        <p14:creationId xmlns:p14="http://schemas.microsoft.com/office/powerpoint/2010/main" val="28737293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heme/theme1.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402EEFE-15E7-483D-8A8B-C0D1F6FA0BF2}"/>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62C5B02-DB0C-41FB-BDEB-B0054E93272C}"/>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859A5F2-C739-41AA-9514-D41AE2EC2FA5}"/>
    </a:ext>
  </a:extLst>
</a:theme>
</file>

<file path=ppt/theme/theme4.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22E8C0FC-19AA-49B3-8B48-D5D7B28791A3}"/>
    </a:ext>
  </a:extLst>
</a:theme>
</file>

<file path=ppt/theme/theme5.xml><?xml version="1.0" encoding="utf-8"?>
<a:theme xmlns:a="http://schemas.openxmlformats.org/drawingml/2006/main" name="1_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402EEFE-15E7-483D-8A8B-C0D1F6FA0BF2}"/>
    </a:ext>
  </a:extLst>
</a:theme>
</file>

<file path=ppt/theme/theme6.xml><?xml version="1.0" encoding="utf-8"?>
<a:theme xmlns:a="http://schemas.openxmlformats.org/drawingml/2006/main" name="1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62C5B02-DB0C-41FB-BDEB-B0054E93272C}"/>
    </a:ext>
  </a:extLst>
</a:theme>
</file>

<file path=ppt/theme/theme7.xml><?xml version="1.0" encoding="utf-8"?>
<a:theme xmlns:a="http://schemas.openxmlformats.org/drawingml/2006/main" name="1_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859A5F2-C739-41AA-9514-D41AE2EC2FA5}"/>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aterial_x0020_Type xmlns="f9b258c7-9c72-463b-80f6-91d061ebb25d">Class book</Material_x0020_Type>
    <Category xmlns="f9b258c7-9c72-463b-80f6-91d061ebb25d">Module Artifact</Category>
    <_Version xmlns="http://schemas.microsoft.com/sharepoint/v3/fields" xsi:nil="true"/>
    <_DCDateModified xmlns="http://schemas.microsoft.com/sharepoint/v3/fields" xsi:nil="true"/>
    <Level xmlns="f9b258c7-9c72-463b-80f6-91d061ebb25d">L1</Leve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6D7665F-8C87-49F1-94B0-6D13FB5E127F}">
  <ds:schemaRefs>
    <ds:schemaRef ds:uri="http://schemas.microsoft.com/sharepoint/v3/contenttype/forms"/>
  </ds:schemaRefs>
</ds:datastoreItem>
</file>

<file path=customXml/itemProps2.xml><?xml version="1.0" encoding="utf-8"?>
<ds:datastoreItem xmlns:ds="http://schemas.openxmlformats.org/officeDocument/2006/customXml" ds:itemID="{E63433B7-998A-4D4C-91CD-BC966B06FCAD}">
  <ds:schemaRefs>
    <ds:schemaRef ds:uri="http://schemas.microsoft.com/office/2006/metadata/properties"/>
    <ds:schemaRef ds:uri="http://schemas.microsoft.com/office/infopath/2007/PartnerControls"/>
    <ds:schemaRef ds:uri="f9b258c7-9c72-463b-80f6-91d061ebb25d"/>
    <ds:schemaRef ds:uri="http://schemas.microsoft.com/sharepoint/v3/fields"/>
  </ds:schemaRefs>
</ds:datastoreItem>
</file>

<file path=customXml/itemProps3.xml><?xml version="1.0" encoding="utf-8"?>
<ds:datastoreItem xmlns:ds="http://schemas.openxmlformats.org/officeDocument/2006/customXml" ds:itemID="{C724A735-63D1-458B-9636-DEBD6845C6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9b258c7-9c72-463b-80f6-91d061ebb25d"/>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10708</TotalTime>
  <Words>396</Words>
  <Application>Microsoft Office PowerPoint</Application>
  <PresentationFormat>On-screen Show (4:3)</PresentationFormat>
  <Paragraphs>133</Paragraphs>
  <Slides>12</Slides>
  <Notes>12</Notes>
  <HiddenSlides>1</HiddenSlides>
  <MMClips>0</MMClips>
  <ScaleCrop>false</ScaleCrop>
  <HeadingPairs>
    <vt:vector size="6" baseType="variant">
      <vt:variant>
        <vt:lpstr>Fonts Used</vt:lpstr>
      </vt:variant>
      <vt:variant>
        <vt:i4>5</vt:i4>
      </vt:variant>
      <vt:variant>
        <vt:lpstr>Theme</vt:lpstr>
      </vt:variant>
      <vt:variant>
        <vt:i4>7</vt:i4>
      </vt:variant>
      <vt:variant>
        <vt:lpstr>Slide Titles</vt:lpstr>
      </vt:variant>
      <vt:variant>
        <vt:i4>12</vt:i4>
      </vt:variant>
    </vt:vector>
  </HeadingPairs>
  <TitlesOfParts>
    <vt:vector size="24" baseType="lpstr">
      <vt:lpstr>Arial</vt:lpstr>
      <vt:lpstr>Calibri</vt:lpstr>
      <vt:lpstr>Georgia</vt:lpstr>
      <vt:lpstr>Verdana</vt:lpstr>
      <vt:lpstr>Wingdings</vt:lpstr>
      <vt:lpstr>Section slides</vt:lpstr>
      <vt:lpstr>Content Layouts</vt:lpstr>
      <vt:lpstr>Content and Image Layouts</vt:lpstr>
      <vt:lpstr>Capgemini 2017_Cover slides</vt:lpstr>
      <vt:lpstr>1_Section slides</vt:lpstr>
      <vt:lpstr>1_Content Layouts</vt:lpstr>
      <vt:lpstr>1_Content and Image Layouts</vt:lpstr>
      <vt:lpstr>PowerPoint Presentation</vt:lpstr>
      <vt:lpstr>Document History</vt:lpstr>
      <vt:lpstr>Course Goals and Non Goals</vt:lpstr>
      <vt:lpstr>Pre-requisites</vt:lpstr>
      <vt:lpstr>Intended Audience</vt:lpstr>
      <vt:lpstr>Day Wise Schedule</vt:lpstr>
      <vt:lpstr>Table of Contents</vt:lpstr>
      <vt:lpstr>Table of Contents</vt:lpstr>
      <vt:lpstr>Table of Contents</vt:lpstr>
      <vt:lpstr>References</vt:lpstr>
      <vt:lpstr>Next Step Courses (if applicable)</vt:lpstr>
      <vt:lpstr>Other Parallel Technology Areas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ClassBook-Lesson0</dc:title>
  <dc:creator>Nithin P Thulaseedharan</dc:creator>
  <cp:lastModifiedBy>Srivastava, Vaishali</cp:lastModifiedBy>
  <cp:revision>161</cp:revision>
  <dcterms:created xsi:type="dcterms:W3CDTF">2014-04-28T11:21:39Z</dcterms:created>
  <dcterms:modified xsi:type="dcterms:W3CDTF">2018-04-27T05:41:04Z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0x010100A0AE62D972F90F4BABD1137CCFB20CA1</vt:lpwstr>
  </property>
</Properties>
</file>